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9"/>
  </p:notesMasterIdLst>
  <p:sldIdLst>
    <p:sldId id="265" r:id="rId2"/>
    <p:sldId id="272" r:id="rId3"/>
    <p:sldId id="273" r:id="rId4"/>
    <p:sldId id="262" r:id="rId5"/>
    <p:sldId id="275" r:id="rId6"/>
    <p:sldId id="269" r:id="rId7"/>
    <p:sldId id="279" r:id="rId8"/>
    <p:sldId id="280" r:id="rId9"/>
    <p:sldId id="270" r:id="rId10"/>
    <p:sldId id="264" r:id="rId11"/>
    <p:sldId id="277" r:id="rId12"/>
    <p:sldId id="267" r:id="rId13"/>
    <p:sldId id="268" r:id="rId14"/>
    <p:sldId id="266" r:id="rId15"/>
    <p:sldId id="256" r:id="rId16"/>
    <p:sldId id="258" r:id="rId17"/>
    <p:sldId id="259" r:id="rId18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A4161"/>
    <a:srgbClr val="FFEBA1"/>
    <a:srgbClr val="7633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3957" autoAdjust="0"/>
  </p:normalViewPr>
  <p:slideViewPr>
    <p:cSldViewPr snapToGrid="0">
      <p:cViewPr varScale="1">
        <p:scale>
          <a:sx n="65" d="100"/>
          <a:sy n="65" d="100"/>
        </p:scale>
        <p:origin x="750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gif>
</file>

<file path=ppt/media/image5.gif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f0768ebf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f0768ebf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f078ce5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f078ce5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f078ce5f0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f078ce5f0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f078ce5f0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f078ce5f0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is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2" name="MSIPCMa20047798666f22cc026a8a9" descr="{&quot;HashCode&quot;:891313737,&quot;Placement&quot;:&quot;Footer&quot;,&quot;Top&quot;:519.343,&quot;Left&quot;:264.723541}">
            <a:extLst>
              <a:ext uri="{FF2B5EF4-FFF2-40B4-BE49-F238E27FC236}">
                <a16:creationId xmlns:a16="http://schemas.microsoft.com/office/drawing/2014/main" id="{805F545D-09A4-4E94-8A4C-34304ACFBFF7}"/>
              </a:ext>
            </a:extLst>
          </p:cNvPr>
          <p:cNvSpPr txBox="1"/>
          <p:nvPr userDrawn="1"/>
        </p:nvSpPr>
        <p:spPr>
          <a:xfrm>
            <a:off x="3361989" y="6595656"/>
            <a:ext cx="2420021" cy="262344"/>
          </a:xfrm>
          <a:prstGeom prst="rect">
            <a:avLst/>
          </a:prstGeom>
          <a:noFill/>
        </p:spPr>
        <p:txBody>
          <a:bodyPr vert="horz" wrap="none" t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pt-BR" sz="1000">
                <a:solidFill>
                  <a:srgbClr val="000000"/>
                </a:solidFill>
                <a:latin typeface="Calibri" panose="020F0502020204030204" pitchFamily="34" charset="0"/>
              </a:rPr>
              <a:t>Classificação da informação: Uso Interno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facebook.com/Justo-Justiceiro-do-Dinheiro-932007326982439/" TargetMode="Externa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B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2C751AC-B423-4679-A34E-34F0876F8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04E021A8-1298-481B-83CF-394DB7366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700" y="4065271"/>
            <a:ext cx="3763349" cy="2348331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08B5071-E7B9-4D8E-A123-A05B104978A5}"/>
              </a:ext>
            </a:extLst>
          </p:cNvPr>
          <p:cNvSpPr txBox="1"/>
          <p:nvPr/>
        </p:nvSpPr>
        <p:spPr>
          <a:xfrm>
            <a:off x="7428609" y="286830"/>
            <a:ext cx="128272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sz="2000" b="1" dirty="0">
                <a:solidFill>
                  <a:srgbClr val="CA4161"/>
                </a:solidFill>
              </a:rPr>
              <a:t>Brenda</a:t>
            </a:r>
          </a:p>
          <a:p>
            <a:pPr algn="r"/>
            <a:r>
              <a:rPr lang="pt-BR" sz="2000" b="1" dirty="0">
                <a:solidFill>
                  <a:srgbClr val="CA4161"/>
                </a:solidFill>
              </a:rPr>
              <a:t>Barbara</a:t>
            </a:r>
          </a:p>
          <a:p>
            <a:pPr algn="r"/>
            <a:r>
              <a:rPr lang="pt-BR" sz="2000" b="1" dirty="0">
                <a:solidFill>
                  <a:srgbClr val="CA4161"/>
                </a:solidFill>
              </a:rPr>
              <a:t>Emerson</a:t>
            </a:r>
          </a:p>
          <a:p>
            <a:pPr algn="r"/>
            <a:r>
              <a:rPr lang="pt-BR" sz="2000" b="1" dirty="0">
                <a:solidFill>
                  <a:srgbClr val="CA4161"/>
                </a:solidFill>
              </a:rPr>
              <a:t>Caio</a:t>
            </a:r>
          </a:p>
          <a:p>
            <a:pPr algn="r"/>
            <a:r>
              <a:rPr lang="pt-BR" sz="2000" b="1" dirty="0">
                <a:solidFill>
                  <a:srgbClr val="CA4161"/>
                </a:solidFill>
              </a:rPr>
              <a:t>Rodrigo</a:t>
            </a:r>
          </a:p>
          <a:p>
            <a:pPr algn="r"/>
            <a:r>
              <a:rPr lang="pt-BR" sz="2000" b="1" dirty="0">
                <a:solidFill>
                  <a:srgbClr val="CA4161"/>
                </a:solidFill>
              </a:rPr>
              <a:t>Fabricio</a:t>
            </a:r>
          </a:p>
          <a:p>
            <a:pPr algn="r"/>
            <a:r>
              <a:rPr lang="pt-BR" sz="2000" b="1" dirty="0">
                <a:solidFill>
                  <a:srgbClr val="CA4161"/>
                </a:solidFill>
              </a:rPr>
              <a:t>Davi</a:t>
            </a:r>
          </a:p>
        </p:txBody>
      </p:sp>
    </p:spTree>
    <p:extLst>
      <p:ext uri="{BB962C8B-B14F-4D97-AF65-F5344CB8AC3E}">
        <p14:creationId xmlns:p14="http://schemas.microsoft.com/office/powerpoint/2010/main" val="42083265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A416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>
            <a:spLocks noGrp="1"/>
          </p:cNvSpPr>
          <p:nvPr>
            <p:ph type="body" idx="1"/>
          </p:nvPr>
        </p:nvSpPr>
        <p:spPr>
          <a:xfrm>
            <a:off x="1283109" y="1636480"/>
            <a:ext cx="5530645" cy="3585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763347"/>
              </a:buClr>
              <a:buSzPts val="3200"/>
              <a:buNone/>
            </a:pPr>
            <a:r>
              <a:rPr lang="pt-BR" sz="2500" dirty="0">
                <a:solidFill>
                  <a:schemeClr val="bg1"/>
                </a:solidFill>
                <a:latin typeface="Arial"/>
                <a:cs typeface="Arial"/>
                <a:sym typeface="Arial"/>
              </a:rPr>
              <a:t>Twitter- @</a:t>
            </a:r>
            <a:r>
              <a:rPr lang="pt-BR" sz="2500" dirty="0" err="1">
                <a:solidFill>
                  <a:schemeClr val="bg1"/>
                </a:solidFill>
                <a:latin typeface="Arial"/>
                <a:cs typeface="Arial"/>
                <a:sym typeface="Arial"/>
              </a:rPr>
              <a:t>JustoDin</a:t>
            </a:r>
            <a:endParaRPr sz="2500" dirty="0">
              <a:solidFill>
                <a:schemeClr val="bg1"/>
              </a:solidFill>
              <a:latin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763347"/>
              </a:buClr>
              <a:buSzPts val="3200"/>
              <a:buNone/>
            </a:pPr>
            <a:r>
              <a:rPr lang="pt-BR" sz="2500" dirty="0">
                <a:solidFill>
                  <a:schemeClr val="bg1"/>
                </a:solidFill>
                <a:latin typeface="Arial"/>
                <a:cs typeface="Arial"/>
                <a:sym typeface="Arial"/>
              </a:rPr>
              <a:t>Instagram- @</a:t>
            </a:r>
            <a:r>
              <a:rPr lang="pt-BR" sz="2500" dirty="0" err="1">
                <a:solidFill>
                  <a:schemeClr val="bg1"/>
                </a:solidFill>
                <a:latin typeface="Arial"/>
                <a:cs typeface="Arial"/>
                <a:sym typeface="Arial"/>
              </a:rPr>
              <a:t>JustoDin</a:t>
            </a:r>
            <a:endParaRPr sz="2500" dirty="0">
              <a:solidFill>
                <a:schemeClr val="bg1"/>
              </a:solidFill>
              <a:latin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763347"/>
              </a:buClr>
              <a:buSzPts val="3200"/>
              <a:buNone/>
            </a:pPr>
            <a:r>
              <a:rPr lang="pt-BR" sz="2500" dirty="0">
                <a:solidFill>
                  <a:schemeClr val="bg1"/>
                </a:solidFill>
                <a:latin typeface="Arial"/>
                <a:cs typeface="Arial"/>
                <a:sym typeface="Arial"/>
              </a:rPr>
              <a:t>Facebook- /</a:t>
            </a:r>
            <a:r>
              <a:rPr lang="pt-BR" sz="2500" dirty="0" err="1">
                <a:solidFill>
                  <a:schemeClr val="bg1"/>
                </a:solidFill>
                <a:latin typeface="Arial"/>
                <a:cs typeface="Arial"/>
                <a:sym typeface="Arial"/>
              </a:rPr>
              <a:t>JustoDin</a:t>
            </a:r>
            <a:endParaRPr sz="2500" dirty="0">
              <a:solidFill>
                <a:schemeClr val="bg1"/>
              </a:solidFill>
              <a:latin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763347"/>
              </a:buClr>
              <a:buSzPts val="3200"/>
              <a:buNone/>
            </a:pPr>
            <a:r>
              <a:rPr lang="pt-BR" sz="2500" dirty="0">
                <a:solidFill>
                  <a:schemeClr val="bg1"/>
                </a:solidFill>
                <a:latin typeface="Arial"/>
                <a:cs typeface="Arial"/>
              </a:rPr>
              <a:t>Podcast de Consultoria Financeira</a:t>
            </a:r>
            <a:endParaRPr sz="25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" name="Google Shape;84;p13">
            <a:extLst>
              <a:ext uri="{FF2B5EF4-FFF2-40B4-BE49-F238E27FC236}">
                <a16:creationId xmlns:a16="http://schemas.microsoft.com/office/drawing/2014/main" id="{CD0DA41D-6ED7-4312-847C-3DF3959917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1" dirty="0">
                <a:solidFill>
                  <a:schemeClr val="bg1"/>
                </a:solidFill>
                <a:latin typeface="+mj-lt"/>
              </a:rPr>
              <a:t>CANAIS DE DIVULGAÇÃO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73ADA8E-1D4E-4C70-97BA-C4C6E7019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956" y="3905708"/>
            <a:ext cx="510186" cy="510186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110A6264-E51F-4CC9-87D1-45B334CF77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017" y="2453735"/>
            <a:ext cx="488064" cy="488064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AAD2BC3B-9C18-4F61-908D-ABD45BD28A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017" y="1727749"/>
            <a:ext cx="488064" cy="488064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ADCBE702-5292-428A-A77C-B881C5108C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017" y="3179721"/>
            <a:ext cx="488064" cy="48806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B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C268E19E-60A0-4A3E-A198-E6C16143C116}"/>
              </a:ext>
            </a:extLst>
          </p:cNvPr>
          <p:cNvSpPr/>
          <p:nvPr/>
        </p:nvSpPr>
        <p:spPr>
          <a:xfrm>
            <a:off x="3819832" y="2094271"/>
            <a:ext cx="1533833" cy="33183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6A928B2-36AA-4035-BBF4-B54F6B6BC85C}"/>
              </a:ext>
            </a:extLst>
          </p:cNvPr>
          <p:cNvSpPr/>
          <p:nvPr/>
        </p:nvSpPr>
        <p:spPr>
          <a:xfrm>
            <a:off x="1843548" y="958645"/>
            <a:ext cx="5471652" cy="36133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>
            <a:hlinkClick r:id="rId2"/>
            <a:extLst>
              <a:ext uri="{FF2B5EF4-FFF2-40B4-BE49-F238E27FC236}">
                <a16:creationId xmlns:a16="http://schemas.microsoft.com/office/drawing/2014/main" id="{BAEE5986-337C-40D8-8442-D7BCA4FDEDA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074" b="90000" l="10000" r="90000">
                        <a14:foregroundMark x1="36146" y1="69815" x2="42917" y2="68148"/>
                        <a14:foregroundMark x1="68854" y1="68333" x2="63229" y2="70926"/>
                        <a14:foregroundMark x1="73854" y1="71481" x2="62083" y2="75000"/>
                        <a14:foregroundMark x1="24375" y1="56852" x2="24792" y2="67963"/>
                        <a14:foregroundMark x1="24792" y1="67963" x2="30417" y2="71852"/>
                        <a14:foregroundMark x1="30417" y1="71852" x2="36042" y2="71667"/>
                        <a14:foregroundMark x1="36042" y1="71667" x2="41250" y2="73333"/>
                        <a14:foregroundMark x1="41250" y1="73333" x2="42917" y2="82407"/>
                        <a14:foregroundMark x1="42917" y1="82407" x2="41042" y2="91111"/>
                        <a14:foregroundMark x1="41042" y1="91111" x2="46042" y2="93889"/>
                        <a14:foregroundMark x1="46042" y1="93889" x2="51979" y2="92222"/>
                        <a14:foregroundMark x1="51979" y1="92222" x2="57604" y2="93333"/>
                        <a14:foregroundMark x1="57604" y1="93333" x2="56563" y2="82963"/>
                        <a14:foregroundMark x1="56563" y1="82963" x2="60417" y2="74259"/>
                        <a14:foregroundMark x1="60417" y1="74259" x2="68646" y2="62037"/>
                        <a14:foregroundMark x1="68646" y1="62037" x2="73750" y2="50370"/>
                        <a14:foregroundMark x1="73750" y1="50370" x2="76042" y2="37407"/>
                        <a14:foregroundMark x1="76042" y1="37407" x2="73438" y2="17037"/>
                        <a14:foregroundMark x1="73438" y1="17037" x2="69792" y2="8889"/>
                        <a14:foregroundMark x1="69792" y1="8889" x2="24167" y2="6667"/>
                        <a14:foregroundMark x1="24167" y1="6667" x2="20208" y2="12778"/>
                        <a14:foregroundMark x1="20208" y1="12778" x2="21563" y2="57037"/>
                        <a14:foregroundMark x1="21563" y1="57037" x2="22917" y2="61111"/>
                        <a14:foregroundMark x1="69792" y1="78333" x2="81042" y2="72407"/>
                        <a14:foregroundMark x1="81042" y1="72407" x2="80104" y2="62593"/>
                        <a14:foregroundMark x1="80104" y1="62593" x2="73021" y2="55185"/>
                        <a14:foregroundMark x1="26250" y1="53148" x2="23854" y2="63148"/>
                        <a14:foregroundMark x1="23854" y1="63148" x2="27500" y2="71852"/>
                        <a14:foregroundMark x1="27500" y1="71852" x2="43750" y2="75741"/>
                        <a14:foregroundMark x1="43750" y1="75741" x2="57396" y2="72963"/>
                        <a14:foregroundMark x1="57396" y1="72963" x2="68750" y2="66481"/>
                        <a14:foregroundMark x1="68750" y1="66481" x2="69792" y2="56667"/>
                        <a14:foregroundMark x1="69792" y1="56667" x2="37292" y2="52222"/>
                        <a14:foregroundMark x1="45833" y1="24444" x2="36458" y2="24444"/>
                        <a14:foregroundMark x1="36458" y1="24444" x2="32917" y2="34444"/>
                        <a14:foregroundMark x1="32917" y1="34444" x2="32917" y2="44259"/>
                        <a14:foregroundMark x1="32917" y1="44259" x2="35625" y2="53333"/>
                        <a14:foregroundMark x1="35625" y1="53333" x2="47396" y2="70000"/>
                        <a14:foregroundMark x1="47396" y1="70000" x2="52917" y2="73704"/>
                        <a14:foregroundMark x1="52917" y1="73704" x2="60104" y2="73333"/>
                        <a14:foregroundMark x1="60104" y1="73333" x2="65208" y2="66667"/>
                        <a14:foregroundMark x1="65208" y1="66667" x2="70625" y2="46111"/>
                        <a14:foregroundMark x1="70625" y1="46111" x2="70938" y2="35556"/>
                        <a14:foregroundMark x1="70938" y1="35556" x2="69271" y2="21852"/>
                        <a14:foregroundMark x1="69271" y1="21852" x2="63333" y2="15926"/>
                        <a14:foregroundMark x1="63333" y1="15926" x2="33854" y2="4074"/>
                        <a14:foregroundMark x1="33854" y1="4074" x2="28750" y2="8519"/>
                        <a14:foregroundMark x1="28750" y1="8519" x2="26042" y2="17222"/>
                        <a14:foregroundMark x1="26042" y1="17222" x2="25208" y2="29259"/>
                        <a14:foregroundMark x1="25208" y1="29259" x2="26458" y2="41667"/>
                        <a14:foregroundMark x1="26458" y1="41667" x2="30208" y2="47407"/>
                        <a14:foregroundMark x1="36250" y1="20556" x2="31667" y2="27593"/>
                        <a14:foregroundMark x1="31667" y1="27593" x2="28021" y2="50185"/>
                        <a14:foregroundMark x1="28021" y1="50185" x2="32500" y2="58148"/>
                        <a14:foregroundMark x1="32500" y1="58148" x2="60208" y2="68333"/>
                        <a14:foregroundMark x1="60208" y1="68333" x2="65313" y2="65926"/>
                        <a14:foregroundMark x1="65313" y1="65926" x2="69479" y2="60000"/>
                        <a14:foregroundMark x1="69479" y1="60000" x2="72292" y2="49815"/>
                        <a14:foregroundMark x1="72292" y1="49815" x2="70417" y2="32778"/>
                        <a14:foregroundMark x1="70417" y1="32778" x2="63750" y2="22963"/>
                        <a14:foregroundMark x1="63750" y1="22963" x2="43438" y2="18148"/>
                        <a14:foregroundMark x1="43438" y1="18148" x2="37396" y2="19259"/>
                        <a14:foregroundMark x1="37396" y1="19259" x2="36563" y2="20185"/>
                        <a14:foregroundMark x1="42604" y1="31852" x2="38125" y2="45926"/>
                        <a14:foregroundMark x1="38125" y1="45926" x2="40521" y2="56667"/>
                        <a14:foregroundMark x1="40521" y1="56667" x2="45729" y2="60556"/>
                        <a14:foregroundMark x1="45729" y1="60556" x2="46979" y2="60556"/>
                        <a14:foregroundMark x1="44375" y1="34444" x2="45938" y2="43519"/>
                        <a14:foregroundMark x1="45938" y1="43519" x2="50521" y2="50741"/>
                        <a14:foregroundMark x1="50521" y1="50741" x2="57604" y2="52222"/>
                        <a14:foregroundMark x1="54167" y1="24444" x2="65625" y2="56111"/>
                        <a14:foregroundMark x1="79688" y1="65185" x2="80521" y2="75185"/>
                        <a14:foregroundMark x1="80521" y1="75185" x2="78239" y2="77383"/>
                        <a14:foregroundMark x1="79615" y1="77554" x2="81146" y2="72593"/>
                        <a14:foregroundMark x1="80636" y1="76502" x2="78958" y2="73519"/>
                        <a14:foregroundMark x1="78958" y1="73519" x2="78750" y2="73519"/>
                        <a14:foregroundMark x1="48542" y1="23704" x2="42083" y2="30556"/>
                        <a14:foregroundMark x1="42083" y1="30556" x2="37917" y2="42593"/>
                        <a14:foregroundMark x1="37917" y1="42593" x2="37604" y2="52963"/>
                        <a14:foregroundMark x1="37604" y1="52963" x2="41979" y2="66481"/>
                        <a14:foregroundMark x1="41979" y1="66481" x2="64063" y2="68333"/>
                        <a14:foregroundMark x1="64063" y1="68333" x2="66979" y2="68148"/>
                        <a14:foregroundMark x1="49167" y1="38333" x2="47917" y2="50185"/>
                        <a14:foregroundMark x1="47917" y1="50185" x2="50000" y2="59630"/>
                        <a14:foregroundMark x1="50000" y1="59630" x2="55625" y2="58148"/>
                        <a14:foregroundMark x1="55625" y1="58148" x2="53333" y2="47778"/>
                        <a14:foregroundMark x1="53333" y1="47778" x2="49167" y2="41667"/>
                        <a14:foregroundMark x1="55625" y1="46852" x2="62083" y2="57593"/>
                        <a14:foregroundMark x1="62083" y1="57593" x2="63229" y2="47778"/>
                        <a14:foregroundMark x1="63229" y1="47778" x2="63229" y2="47778"/>
                        <a14:foregroundMark x1="61979" y1="47778" x2="58021" y2="54259"/>
                        <a14:foregroundMark x1="58021" y1="54259" x2="61875" y2="68519"/>
                        <a14:foregroundMark x1="61875" y1="68519" x2="70521" y2="72037"/>
                        <a14:foregroundMark x1="70521" y1="72037" x2="75104" y2="62407"/>
                        <a14:foregroundMark x1="75104" y1="62407" x2="73229" y2="55370"/>
                        <a14:foregroundMark x1="55313" y1="35926" x2="57083" y2="44815"/>
                        <a14:foregroundMark x1="57083" y1="44815" x2="67083" y2="52037"/>
                        <a14:foregroundMark x1="67083" y1="52037" x2="69479" y2="36667"/>
                        <a14:foregroundMark x1="69479" y1="36667" x2="62396" y2="29259"/>
                        <a14:foregroundMark x1="62396" y1="29259" x2="55937" y2="27037"/>
                        <a14:foregroundMark x1="55937" y1="27037" x2="56146" y2="38333"/>
                        <a14:foregroundMark x1="56146" y1="38333" x2="58542" y2="40000"/>
                        <a14:foregroundMark x1="65313" y1="32593" x2="60000" y2="36852"/>
                        <a14:foregroundMark x1="60000" y1="36852" x2="58333" y2="45741"/>
                        <a14:foregroundMark x1="58333" y1="45741" x2="59167" y2="55556"/>
                        <a14:foregroundMark x1="59167" y1="55556" x2="64271" y2="58519"/>
                        <a14:foregroundMark x1="64271" y1="58519" x2="66458" y2="52222"/>
                        <a14:foregroundMark x1="46458" y1="32778" x2="57083" y2="42222"/>
                        <a14:foregroundMark x1="57083" y1="42222" x2="63333" y2="43704"/>
                        <a14:foregroundMark x1="63333" y1="43704" x2="64375" y2="40741"/>
                        <a14:foregroundMark x1="33854" y1="16667" x2="36458" y2="27407"/>
                        <a14:foregroundMark x1="36458" y1="27407" x2="41979" y2="33889"/>
                        <a14:foregroundMark x1="41979" y1="33889" x2="48854" y2="36667"/>
                        <a14:foregroundMark x1="48854" y1="36667" x2="51146" y2="27593"/>
                        <a14:foregroundMark x1="51146" y1="27593" x2="46146" y2="21111"/>
                        <a14:foregroundMark x1="46146" y1="21111" x2="38958" y2="17778"/>
                        <a14:foregroundMark x1="38958" y1="17778" x2="32917" y2="28333"/>
                        <a14:foregroundMark x1="32917" y1="28333" x2="37083" y2="43889"/>
                        <a14:foregroundMark x1="37083" y1="43889" x2="46875" y2="50741"/>
                        <a14:foregroundMark x1="46875" y1="50741" x2="55937" y2="50926"/>
                        <a14:foregroundMark x1="55937" y1="50926" x2="51042" y2="38333"/>
                        <a14:foregroundMark x1="51042" y1="38333" x2="42500" y2="37593"/>
                        <a14:foregroundMark x1="42500" y1="37593" x2="40833" y2="48333"/>
                        <a14:foregroundMark x1="40833" y1="48333" x2="41146" y2="48889"/>
                        <a14:foregroundMark x1="47708" y1="21296" x2="35833" y2="22037"/>
                        <a14:foregroundMark x1="35833" y1="22037" x2="30833" y2="27963"/>
                        <a14:foregroundMark x1="30833" y1="27963" x2="29479" y2="47778"/>
                        <a14:foregroundMark x1="29479" y1="47778" x2="56979" y2="59259"/>
                        <a14:foregroundMark x1="56979" y1="59259" x2="57292" y2="59259"/>
                        <a14:backgroundMark x1="79167" y1="79815" x2="82604" y2="77222"/>
                        <a14:backgroundMark x1="81563" y1="80370" x2="77083" y2="79815"/>
                        <a14:backgroundMark x1="80625" y1="78889" x2="86771" y2="835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755855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037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EB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6AC1819-D2C8-4616-A6B5-1AEE0A79FD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23" t="10306" r="3104" b="17969"/>
          <a:stretch/>
        </p:blipFill>
        <p:spPr>
          <a:xfrm rot="20989553">
            <a:off x="5181" y="1820011"/>
            <a:ext cx="5487835" cy="3178597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90117064-0F60-4E6E-8315-A1BB432CB5D2}"/>
              </a:ext>
            </a:extLst>
          </p:cNvPr>
          <p:cNvSpPr txBox="1"/>
          <p:nvPr/>
        </p:nvSpPr>
        <p:spPr>
          <a:xfrm>
            <a:off x="204951" y="338277"/>
            <a:ext cx="39880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CA4161"/>
                </a:solidFill>
              </a:rPr>
              <a:t>PERSONA E MAPA DE EMPATIA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799C27C6-5297-4307-8579-65011AF6EFC4}"/>
              </a:ext>
            </a:extLst>
          </p:cNvPr>
          <p:cNvSpPr txBox="1"/>
          <p:nvPr/>
        </p:nvSpPr>
        <p:spPr>
          <a:xfrm>
            <a:off x="4347268" y="5271885"/>
            <a:ext cx="1569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dirty="0">
                <a:solidFill>
                  <a:srgbClr val="CA4161"/>
                </a:solidFill>
              </a:rPr>
              <a:t>COMPRAS IMPULSIVAS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1A3B6BE-C202-424C-B1CC-B09D8309444A}"/>
              </a:ext>
            </a:extLst>
          </p:cNvPr>
          <p:cNvSpPr txBox="1"/>
          <p:nvPr/>
        </p:nvSpPr>
        <p:spPr>
          <a:xfrm>
            <a:off x="6254150" y="5709705"/>
            <a:ext cx="1707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dirty="0">
                <a:solidFill>
                  <a:srgbClr val="CA4161"/>
                </a:solidFill>
              </a:rPr>
              <a:t>NÃO SABE ONDE GASTA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DDD1A18A-E252-4280-AC43-E199515996B9}"/>
              </a:ext>
            </a:extLst>
          </p:cNvPr>
          <p:cNvSpPr txBox="1"/>
          <p:nvPr/>
        </p:nvSpPr>
        <p:spPr>
          <a:xfrm>
            <a:off x="7835464" y="4786375"/>
            <a:ext cx="13085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dirty="0">
                <a:solidFill>
                  <a:srgbClr val="CA4161"/>
                </a:solidFill>
              </a:rPr>
              <a:t>PAGA MUITOS JUROS</a:t>
            </a:r>
          </a:p>
        </p:txBody>
      </p:sp>
      <p:cxnSp>
        <p:nvCxnSpPr>
          <p:cNvPr id="13" name="Conector: Curvo 12">
            <a:extLst>
              <a:ext uri="{FF2B5EF4-FFF2-40B4-BE49-F238E27FC236}">
                <a16:creationId xmlns:a16="http://schemas.microsoft.com/office/drawing/2014/main" id="{494DCDAE-673C-4022-8583-82F2BDFD7866}"/>
              </a:ext>
            </a:extLst>
          </p:cNvPr>
          <p:cNvCxnSpPr>
            <a:cxnSpLocks/>
            <a:endCxn id="7" idx="3"/>
          </p:cNvCxnSpPr>
          <p:nvPr/>
        </p:nvCxnSpPr>
        <p:spPr>
          <a:xfrm rot="5400000">
            <a:off x="5670975" y="4738751"/>
            <a:ext cx="1101879" cy="610721"/>
          </a:xfrm>
          <a:prstGeom prst="curvedConnector2">
            <a:avLst/>
          </a:prstGeom>
          <a:ln w="28575">
            <a:solidFill>
              <a:srgbClr val="76334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: Curvo 13">
            <a:extLst>
              <a:ext uri="{FF2B5EF4-FFF2-40B4-BE49-F238E27FC236}">
                <a16:creationId xmlns:a16="http://schemas.microsoft.com/office/drawing/2014/main" id="{CB13ED7E-F6F0-4F84-BDEF-EB4605ACB1E5}"/>
              </a:ext>
            </a:extLst>
          </p:cNvPr>
          <p:cNvCxnSpPr>
            <a:cxnSpLocks/>
            <a:stCxn id="9" idx="2"/>
            <a:endCxn id="11" idx="1"/>
          </p:cNvCxnSpPr>
          <p:nvPr/>
        </p:nvCxnSpPr>
        <p:spPr>
          <a:xfrm rot="16200000" flipH="1">
            <a:off x="6979236" y="4391812"/>
            <a:ext cx="705428" cy="1007028"/>
          </a:xfrm>
          <a:prstGeom prst="curvedConnector2">
            <a:avLst/>
          </a:prstGeom>
          <a:ln w="28575">
            <a:solidFill>
              <a:srgbClr val="76334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: Curvo 16">
            <a:extLst>
              <a:ext uri="{FF2B5EF4-FFF2-40B4-BE49-F238E27FC236}">
                <a16:creationId xmlns:a16="http://schemas.microsoft.com/office/drawing/2014/main" id="{0618C399-72F8-4689-A602-317D4A6F796D}"/>
              </a:ext>
            </a:extLst>
          </p:cNvPr>
          <p:cNvCxnSpPr>
            <a:cxnSpLocks/>
          </p:cNvCxnSpPr>
          <p:nvPr/>
        </p:nvCxnSpPr>
        <p:spPr>
          <a:xfrm rot="16200000" flipH="1">
            <a:off x="5756445" y="4625165"/>
            <a:ext cx="1552475" cy="501952"/>
          </a:xfrm>
          <a:prstGeom prst="curvedConnector3">
            <a:avLst>
              <a:gd name="adj1" fmla="val -7884"/>
            </a:avLst>
          </a:prstGeom>
          <a:ln w="28575">
            <a:solidFill>
              <a:srgbClr val="76334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m 8">
            <a:extLst>
              <a:ext uri="{FF2B5EF4-FFF2-40B4-BE49-F238E27FC236}">
                <a16:creationId xmlns:a16="http://schemas.microsoft.com/office/drawing/2014/main" id="{F0FCB181-D7D5-44D4-A569-642579E00B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61" t="6964" r="9540" b="11672"/>
          <a:stretch/>
        </p:blipFill>
        <p:spPr>
          <a:xfrm rot="321192">
            <a:off x="4508788" y="855100"/>
            <a:ext cx="4984073" cy="369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046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EB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90117064-0F60-4E6E-8315-A1BB432CB5D2}"/>
              </a:ext>
            </a:extLst>
          </p:cNvPr>
          <p:cNvSpPr txBox="1"/>
          <p:nvPr/>
        </p:nvSpPr>
        <p:spPr>
          <a:xfrm>
            <a:off x="204951" y="338277"/>
            <a:ext cx="39880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CA4161"/>
                </a:solidFill>
              </a:rPr>
              <a:t>CRAZY 1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DC16A47-A78C-4B7E-90ED-A97AF831A0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25" t="5403" r="7514" b="10232"/>
          <a:stretch/>
        </p:blipFill>
        <p:spPr>
          <a:xfrm rot="6065308">
            <a:off x="4538912" y="1892252"/>
            <a:ext cx="4849915" cy="3492707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58987AE9-93EA-4556-97C5-15111CD2CF98}"/>
              </a:ext>
            </a:extLst>
          </p:cNvPr>
          <p:cNvSpPr txBox="1"/>
          <p:nvPr/>
        </p:nvSpPr>
        <p:spPr>
          <a:xfrm>
            <a:off x="420842" y="1727565"/>
            <a:ext cx="3939420" cy="293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2500" dirty="0">
                <a:solidFill>
                  <a:srgbClr val="CA4161"/>
                </a:solidFill>
              </a:rPr>
              <a:t>Conscientizar as pessoas sobre o </a:t>
            </a:r>
            <a:r>
              <a:rPr lang="pt-BR" sz="2500" b="1" dirty="0">
                <a:solidFill>
                  <a:srgbClr val="763347"/>
                </a:solidFill>
              </a:rPr>
              <a:t>quanto ela paga de juros</a:t>
            </a:r>
            <a:r>
              <a:rPr lang="pt-BR" sz="2500" dirty="0">
                <a:solidFill>
                  <a:srgbClr val="CA4161"/>
                </a:solidFill>
              </a:rPr>
              <a:t>, dando dicas de </a:t>
            </a:r>
            <a:r>
              <a:rPr lang="pt-BR" sz="2500" b="1" dirty="0">
                <a:solidFill>
                  <a:srgbClr val="763347"/>
                </a:solidFill>
              </a:rPr>
              <a:t>organização financeira</a:t>
            </a:r>
            <a:r>
              <a:rPr lang="pt-BR" sz="2500" dirty="0">
                <a:solidFill>
                  <a:srgbClr val="CA4161"/>
                </a:solidFill>
              </a:rPr>
              <a:t>!</a:t>
            </a:r>
          </a:p>
          <a:p>
            <a:pPr>
              <a:spcAft>
                <a:spcPts val="1200"/>
              </a:spcAft>
            </a:pPr>
            <a:r>
              <a:rPr lang="pt-BR" sz="2500" dirty="0">
                <a:solidFill>
                  <a:srgbClr val="CA4161"/>
                </a:solidFill>
              </a:rPr>
              <a:t>Seria um </a:t>
            </a:r>
            <a:r>
              <a:rPr lang="pt-BR" sz="2500" b="1" dirty="0">
                <a:solidFill>
                  <a:srgbClr val="763347"/>
                </a:solidFill>
              </a:rPr>
              <a:t>consultor digital </a:t>
            </a:r>
            <a:r>
              <a:rPr lang="pt-BR" sz="2500" dirty="0">
                <a:solidFill>
                  <a:srgbClr val="CA4161"/>
                </a:solidFill>
              </a:rPr>
              <a:t>para dar um </a:t>
            </a:r>
            <a:r>
              <a:rPr lang="pt-BR" sz="2500" b="1" dirty="0">
                <a:solidFill>
                  <a:srgbClr val="763347"/>
                </a:solidFill>
              </a:rPr>
              <a:t>help nas finanças</a:t>
            </a:r>
            <a:r>
              <a:rPr lang="pt-BR" sz="2500" dirty="0">
                <a:solidFill>
                  <a:srgbClr val="CA4161"/>
                </a:solidFill>
              </a:rPr>
              <a:t>.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0B09EE63-3F21-42A7-A9B8-814DEBFE31B5}"/>
              </a:ext>
            </a:extLst>
          </p:cNvPr>
          <p:cNvCxnSpPr/>
          <p:nvPr/>
        </p:nvCxnSpPr>
        <p:spPr>
          <a:xfrm>
            <a:off x="5517930" y="677962"/>
            <a:ext cx="144000" cy="144000"/>
          </a:xfrm>
          <a:prstGeom prst="line">
            <a:avLst/>
          </a:prstGeom>
          <a:ln w="38100" cap="rnd">
            <a:solidFill>
              <a:srgbClr val="763347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47BB8452-834B-47E2-9A92-A735BD2D0C23}"/>
              </a:ext>
            </a:extLst>
          </p:cNvPr>
          <p:cNvCxnSpPr>
            <a:cxnSpLocks/>
          </p:cNvCxnSpPr>
          <p:nvPr/>
        </p:nvCxnSpPr>
        <p:spPr>
          <a:xfrm>
            <a:off x="5821696" y="630664"/>
            <a:ext cx="0" cy="180000"/>
          </a:xfrm>
          <a:prstGeom prst="line">
            <a:avLst/>
          </a:prstGeom>
          <a:ln w="38100" cap="rnd">
            <a:solidFill>
              <a:srgbClr val="763347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DFA1189C-9E92-4CD7-8CBD-E08DF63A58EA}"/>
              </a:ext>
            </a:extLst>
          </p:cNvPr>
          <p:cNvCxnSpPr>
            <a:cxnSpLocks/>
          </p:cNvCxnSpPr>
          <p:nvPr/>
        </p:nvCxnSpPr>
        <p:spPr>
          <a:xfrm>
            <a:off x="5391807" y="923052"/>
            <a:ext cx="198123" cy="11298"/>
          </a:xfrm>
          <a:prstGeom prst="line">
            <a:avLst/>
          </a:prstGeom>
          <a:ln w="38100" cap="rnd">
            <a:solidFill>
              <a:srgbClr val="763347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EC25259F-C533-40B0-84EA-B7E10657118A}"/>
              </a:ext>
            </a:extLst>
          </p:cNvPr>
          <p:cNvSpPr txBox="1"/>
          <p:nvPr/>
        </p:nvSpPr>
        <p:spPr>
          <a:xfrm rot="20572177">
            <a:off x="5821696" y="380630"/>
            <a:ext cx="720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i="1" dirty="0" err="1">
                <a:solidFill>
                  <a:srgbClr val="CA4161"/>
                </a:solidFill>
              </a:rPr>
              <a:t>Plin</a:t>
            </a:r>
            <a:endParaRPr lang="pt-BR" sz="1800" i="1" dirty="0">
              <a:solidFill>
                <a:srgbClr val="CA4161"/>
              </a:solidFill>
            </a:endParaRPr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7532A712-8587-49B1-8C5D-2019B993A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3782" y="4934607"/>
            <a:ext cx="2564524" cy="1923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2531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CA41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77BF8591-1B34-4187-AC16-4419C13A8A39}"/>
              </a:ext>
            </a:extLst>
          </p:cNvPr>
          <p:cNvSpPr txBox="1"/>
          <p:nvPr/>
        </p:nvSpPr>
        <p:spPr>
          <a:xfrm>
            <a:off x="0" y="2918531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chemeClr val="bg1"/>
                </a:solidFill>
              </a:rPr>
              <a:t>VALIDAÇÃO DA IDEIA</a:t>
            </a:r>
          </a:p>
        </p:txBody>
      </p:sp>
    </p:spTree>
    <p:extLst>
      <p:ext uri="{BB962C8B-B14F-4D97-AF65-F5344CB8AC3E}">
        <p14:creationId xmlns:p14="http://schemas.microsoft.com/office/powerpoint/2010/main" val="3684082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1" dirty="0">
                <a:solidFill>
                  <a:srgbClr val="CA4161"/>
                </a:solidFill>
                <a:latin typeface="+mj-lt"/>
              </a:rPr>
              <a:t>VALIDAÇÃO DA IDEIA</a:t>
            </a:r>
          </a:p>
        </p:txBody>
      </p:sp>
      <p:pic>
        <p:nvPicPr>
          <p:cNvPr id="85" name="Google Shape;85;p13"/>
          <p:cNvPicPr preferRelativeResize="0"/>
          <p:nvPr/>
        </p:nvPicPr>
        <p:blipFill rotWithShape="1">
          <a:blip r:embed="rId3">
            <a:alphaModFix/>
          </a:blip>
          <a:srcRect l="18335" t="20640" r="19215" b="43851"/>
          <a:stretch/>
        </p:blipFill>
        <p:spPr>
          <a:xfrm>
            <a:off x="535275" y="1646072"/>
            <a:ext cx="8229600" cy="249381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3"/>
          <p:cNvSpPr/>
          <p:nvPr/>
        </p:nvSpPr>
        <p:spPr>
          <a:xfrm>
            <a:off x="7426700" y="2307522"/>
            <a:ext cx="1176300" cy="702600"/>
          </a:xfrm>
          <a:prstGeom prst="ellipse">
            <a:avLst/>
          </a:prstGeom>
          <a:noFill/>
          <a:ln w="19050" cap="flat" cmpd="sng">
            <a:solidFill>
              <a:srgbClr val="741B47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6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3"/>
          <p:cNvSpPr txBox="1"/>
          <p:nvPr/>
        </p:nvSpPr>
        <p:spPr>
          <a:xfrm>
            <a:off x="535275" y="1030745"/>
            <a:ext cx="5703900" cy="4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60 participantes</a:t>
            </a:r>
            <a:endParaRPr sz="18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6" name="Google Shape;93;p14">
            <a:extLst>
              <a:ext uri="{FF2B5EF4-FFF2-40B4-BE49-F238E27FC236}">
                <a16:creationId xmlns:a16="http://schemas.microsoft.com/office/drawing/2014/main" id="{B9BF93EA-AC19-4BC4-80B4-47F3484323D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7580" t="44038" r="17136" b="25778"/>
          <a:stretch/>
        </p:blipFill>
        <p:spPr>
          <a:xfrm>
            <a:off x="535275" y="4353810"/>
            <a:ext cx="8229600" cy="21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94;p14">
            <a:extLst>
              <a:ext uri="{FF2B5EF4-FFF2-40B4-BE49-F238E27FC236}">
                <a16:creationId xmlns:a16="http://schemas.microsoft.com/office/drawing/2014/main" id="{9FED7DBD-52C4-42A4-A092-BA627E9F511F}"/>
              </a:ext>
            </a:extLst>
          </p:cNvPr>
          <p:cNvSpPr/>
          <p:nvPr/>
        </p:nvSpPr>
        <p:spPr>
          <a:xfrm>
            <a:off x="7285500" y="5182909"/>
            <a:ext cx="1176300" cy="702600"/>
          </a:xfrm>
          <a:prstGeom prst="ellipse">
            <a:avLst/>
          </a:prstGeom>
          <a:noFill/>
          <a:ln w="19050" cap="flat" cmpd="sng">
            <a:solidFill>
              <a:srgbClr val="741B47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6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5"/>
          <p:cNvPicPr preferRelativeResize="0"/>
          <p:nvPr/>
        </p:nvPicPr>
        <p:blipFill rotWithShape="1">
          <a:blip r:embed="rId3">
            <a:alphaModFix/>
          </a:blip>
          <a:srcRect l="16729" t="26579" r="16961" b="21617"/>
          <a:stretch/>
        </p:blipFill>
        <p:spPr>
          <a:xfrm>
            <a:off x="457200" y="1628999"/>
            <a:ext cx="8229600" cy="36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5"/>
          <p:cNvSpPr/>
          <p:nvPr/>
        </p:nvSpPr>
        <p:spPr>
          <a:xfrm>
            <a:off x="7192550" y="2492218"/>
            <a:ext cx="1176300" cy="702600"/>
          </a:xfrm>
          <a:prstGeom prst="ellipse">
            <a:avLst/>
          </a:prstGeom>
          <a:noFill/>
          <a:ln w="19050" cap="flat" cmpd="sng">
            <a:solidFill>
              <a:srgbClr val="741B47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6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84;p13">
            <a:extLst>
              <a:ext uri="{FF2B5EF4-FFF2-40B4-BE49-F238E27FC236}">
                <a16:creationId xmlns:a16="http://schemas.microsoft.com/office/drawing/2014/main" id="{4CF0F208-2FF7-45FF-875B-39FCDCED5A6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1" dirty="0">
                <a:solidFill>
                  <a:srgbClr val="CA4161"/>
                </a:solidFill>
                <a:latin typeface="+mj-lt"/>
              </a:rPr>
              <a:t>VALIDAÇÃO DA IDEIA</a:t>
            </a:r>
          </a:p>
        </p:txBody>
      </p:sp>
      <p:sp>
        <p:nvSpPr>
          <p:cNvPr id="8" name="Google Shape;87;p13">
            <a:extLst>
              <a:ext uri="{FF2B5EF4-FFF2-40B4-BE49-F238E27FC236}">
                <a16:creationId xmlns:a16="http://schemas.microsoft.com/office/drawing/2014/main" id="{75727035-38D8-4C5C-91AD-7D6D9D3D3886}"/>
              </a:ext>
            </a:extLst>
          </p:cNvPr>
          <p:cNvSpPr txBox="1"/>
          <p:nvPr/>
        </p:nvSpPr>
        <p:spPr>
          <a:xfrm>
            <a:off x="535275" y="1030745"/>
            <a:ext cx="5703900" cy="4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60 participantes</a:t>
            </a:r>
            <a:endParaRPr sz="18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6"/>
          <p:cNvPicPr preferRelativeResize="0"/>
          <p:nvPr/>
        </p:nvPicPr>
        <p:blipFill rotWithShape="1">
          <a:blip r:embed="rId3">
            <a:alphaModFix/>
          </a:blip>
          <a:srcRect l="16809" t="22448" r="16327" b="37714"/>
          <a:stretch/>
        </p:blipFill>
        <p:spPr>
          <a:xfrm>
            <a:off x="535275" y="1544953"/>
            <a:ext cx="7920000" cy="21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6"/>
          <p:cNvSpPr/>
          <p:nvPr/>
        </p:nvSpPr>
        <p:spPr>
          <a:xfrm>
            <a:off x="6898375" y="2123098"/>
            <a:ext cx="1176300" cy="702600"/>
          </a:xfrm>
          <a:prstGeom prst="ellipse">
            <a:avLst/>
          </a:prstGeom>
          <a:noFill/>
          <a:ln w="19050" cap="flat" cmpd="sng">
            <a:solidFill>
              <a:srgbClr val="741B47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6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84;p13">
            <a:extLst>
              <a:ext uri="{FF2B5EF4-FFF2-40B4-BE49-F238E27FC236}">
                <a16:creationId xmlns:a16="http://schemas.microsoft.com/office/drawing/2014/main" id="{64F2DFEB-C698-4345-80C3-4EC5499013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1" dirty="0">
                <a:solidFill>
                  <a:srgbClr val="CA4161"/>
                </a:solidFill>
                <a:latin typeface="+mj-lt"/>
              </a:rPr>
              <a:t>VALIDAÇÃO DA IDEIA</a:t>
            </a:r>
          </a:p>
        </p:txBody>
      </p:sp>
      <p:sp>
        <p:nvSpPr>
          <p:cNvPr id="8" name="Google Shape;87;p13">
            <a:extLst>
              <a:ext uri="{FF2B5EF4-FFF2-40B4-BE49-F238E27FC236}">
                <a16:creationId xmlns:a16="http://schemas.microsoft.com/office/drawing/2014/main" id="{C8530344-1EDA-464F-BFDC-22DB2D240EE1}"/>
              </a:ext>
            </a:extLst>
          </p:cNvPr>
          <p:cNvSpPr txBox="1"/>
          <p:nvPr/>
        </p:nvSpPr>
        <p:spPr>
          <a:xfrm>
            <a:off x="535275" y="1030745"/>
            <a:ext cx="5703900" cy="4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60 participantes</a:t>
            </a:r>
            <a:endParaRPr sz="18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9" name="Google Shape;114;p17">
            <a:extLst>
              <a:ext uri="{FF2B5EF4-FFF2-40B4-BE49-F238E27FC236}">
                <a16:creationId xmlns:a16="http://schemas.microsoft.com/office/drawing/2014/main" id="{574DDC67-5668-46C0-BCD1-0DF71B73DDE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6267" t="36712" r="19283" b="19055"/>
          <a:stretch/>
        </p:blipFill>
        <p:spPr>
          <a:xfrm>
            <a:off x="535275" y="3847361"/>
            <a:ext cx="7920000" cy="2736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15;p17">
            <a:extLst>
              <a:ext uri="{FF2B5EF4-FFF2-40B4-BE49-F238E27FC236}">
                <a16:creationId xmlns:a16="http://schemas.microsoft.com/office/drawing/2014/main" id="{E0A09150-7EEF-4F02-AC22-097131C5542C}"/>
              </a:ext>
            </a:extLst>
          </p:cNvPr>
          <p:cNvSpPr/>
          <p:nvPr/>
        </p:nvSpPr>
        <p:spPr>
          <a:xfrm>
            <a:off x="7197600" y="4412429"/>
            <a:ext cx="1176300" cy="702600"/>
          </a:xfrm>
          <a:prstGeom prst="ellipse">
            <a:avLst/>
          </a:prstGeom>
          <a:noFill/>
          <a:ln w="19050" cap="flat" cmpd="sng">
            <a:solidFill>
              <a:srgbClr val="741B47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6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A41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77BF8591-1B34-4187-AC16-4419C13A8A39}"/>
              </a:ext>
            </a:extLst>
          </p:cNvPr>
          <p:cNvSpPr txBox="1"/>
          <p:nvPr/>
        </p:nvSpPr>
        <p:spPr>
          <a:xfrm>
            <a:off x="501445" y="691525"/>
            <a:ext cx="82443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200" b="1" dirty="0">
                <a:solidFill>
                  <a:schemeClr val="bg1"/>
                </a:solidFill>
              </a:rPr>
              <a:t>CRIAÇÃO DA MARCA E PROPOSTA</a:t>
            </a:r>
          </a:p>
        </p:txBody>
      </p:sp>
    </p:spTree>
    <p:extLst>
      <p:ext uri="{BB962C8B-B14F-4D97-AF65-F5344CB8AC3E}">
        <p14:creationId xmlns:p14="http://schemas.microsoft.com/office/powerpoint/2010/main" val="516672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B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0FEC97CD-D8A1-4159-82BA-98D086838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3006" y="2115309"/>
            <a:ext cx="2157988" cy="2627381"/>
          </a:xfrm>
          <a:prstGeom prst="rect">
            <a:avLst/>
          </a:prstGeom>
        </p:spPr>
      </p:pic>
      <p:sp>
        <p:nvSpPr>
          <p:cNvPr id="5" name="Google Shape;84;p13">
            <a:extLst>
              <a:ext uri="{FF2B5EF4-FFF2-40B4-BE49-F238E27FC236}">
                <a16:creationId xmlns:a16="http://schemas.microsoft.com/office/drawing/2014/main" id="{55385BF9-5AF8-4129-9BB9-B4FB67594B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1" dirty="0">
                <a:solidFill>
                  <a:srgbClr val="CA4161"/>
                </a:solidFill>
                <a:latin typeface="+mj-lt"/>
              </a:rPr>
              <a:t>NOSSO LOGO</a:t>
            </a:r>
          </a:p>
        </p:txBody>
      </p:sp>
    </p:spTree>
    <p:extLst>
      <p:ext uri="{BB962C8B-B14F-4D97-AF65-F5344CB8AC3E}">
        <p14:creationId xmlns:p14="http://schemas.microsoft.com/office/powerpoint/2010/main" val="1749643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74E7C70C-A355-4244-A5EE-FD45BCDCB9F4}"/>
              </a:ext>
            </a:extLst>
          </p:cNvPr>
          <p:cNvSpPr/>
          <p:nvPr/>
        </p:nvSpPr>
        <p:spPr>
          <a:xfrm>
            <a:off x="2090582" y="3429000"/>
            <a:ext cx="4962834" cy="2431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br>
              <a:rPr lang="pt-BR" sz="2400" dirty="0">
                <a:solidFill>
                  <a:srgbClr val="763347"/>
                </a:solidFill>
              </a:rPr>
            </a:br>
            <a:endParaRPr lang="pt-BR" sz="2400" dirty="0">
              <a:solidFill>
                <a:srgbClr val="763347"/>
              </a:solidFill>
            </a:endParaRPr>
          </a:p>
          <a:p>
            <a:pPr algn="ctr"/>
            <a:r>
              <a:rPr lang="pt-BR" sz="3200" b="1" dirty="0">
                <a:solidFill>
                  <a:srgbClr val="763347"/>
                </a:solidFill>
              </a:rPr>
              <a:t> Chegou o justo</a:t>
            </a:r>
          </a:p>
          <a:p>
            <a:pPr algn="ctr"/>
            <a:endParaRPr lang="pt-BR" sz="2400" dirty="0">
              <a:solidFill>
                <a:srgbClr val="763347"/>
              </a:solidFill>
            </a:endParaRPr>
          </a:p>
          <a:p>
            <a:pPr algn="ctr"/>
            <a:r>
              <a:rPr lang="pt-BR" sz="2400" dirty="0">
                <a:solidFill>
                  <a:srgbClr val="763347"/>
                </a:solidFill>
              </a:rPr>
              <a:t>O </a:t>
            </a:r>
            <a:r>
              <a:rPr lang="pt-BR" sz="2400" dirty="0" err="1">
                <a:solidFill>
                  <a:srgbClr val="763347"/>
                </a:solidFill>
              </a:rPr>
              <a:t>descomplicador</a:t>
            </a:r>
            <a:r>
              <a:rPr lang="pt-BR" sz="2400" dirty="0">
                <a:solidFill>
                  <a:srgbClr val="763347"/>
                </a:solidFill>
              </a:rPr>
              <a:t> financeiro que te ajuda a entender essa relação.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996D8DC0-198E-4593-9FEF-12C577F0F8D8}"/>
              </a:ext>
            </a:extLst>
          </p:cNvPr>
          <p:cNvSpPr/>
          <p:nvPr/>
        </p:nvSpPr>
        <p:spPr>
          <a:xfrm>
            <a:off x="1541206" y="1185433"/>
            <a:ext cx="606158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b="1" dirty="0">
                <a:solidFill>
                  <a:srgbClr val="CA4161"/>
                </a:solidFill>
              </a:rPr>
              <a:t>É JUSTA A FORMA COM QUE O BANCO SE RELACIONA COM O SEU DINHEIRO?</a:t>
            </a:r>
            <a:endParaRPr lang="pt-BR" sz="1100" b="1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6B97500-4ED8-4B29-8B55-6555E875BB9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EBA1"/>
              </a:clrFrom>
              <a:clrTo>
                <a:srgbClr val="FFEBA1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952874" y="2809875"/>
            <a:ext cx="1238250" cy="1238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B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84;p13">
            <a:extLst>
              <a:ext uri="{FF2B5EF4-FFF2-40B4-BE49-F238E27FC236}">
                <a16:creationId xmlns:a16="http://schemas.microsoft.com/office/drawing/2014/main" id="{55385BF9-5AF8-4129-9BB9-B4FB67594B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1" dirty="0">
                <a:solidFill>
                  <a:srgbClr val="CA4161"/>
                </a:solidFill>
                <a:latin typeface="+mj-lt"/>
              </a:rPr>
              <a:t>O JUSTICEIRO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8A0F78E-5A4A-4DA0-A573-6CEBF64BB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066" y="1231367"/>
            <a:ext cx="7079868" cy="5309901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7BA0AC9C-6A6E-43AD-845E-A20916054F10}"/>
              </a:ext>
            </a:extLst>
          </p:cNvPr>
          <p:cNvSpPr/>
          <p:nvPr/>
        </p:nvSpPr>
        <p:spPr>
          <a:xfrm>
            <a:off x="280219" y="2261264"/>
            <a:ext cx="278744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800" b="1" dirty="0">
                <a:solidFill>
                  <a:srgbClr val="CA4161"/>
                </a:solidFill>
              </a:rPr>
              <a:t>INDICA MENORES TARIFAS BANCÁRIAS</a:t>
            </a:r>
          </a:p>
          <a:p>
            <a:pPr algn="ctr"/>
            <a:r>
              <a:rPr lang="pt-BR" sz="1800" dirty="0">
                <a:solidFill>
                  <a:srgbClr val="763347"/>
                </a:solidFill>
              </a:rPr>
              <a:t>Comparando serviços e encontrando menores taxas.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141B7CFA-8179-4949-8499-704FF79D8350}"/>
              </a:ext>
            </a:extLst>
          </p:cNvPr>
          <p:cNvSpPr/>
          <p:nvPr/>
        </p:nvSpPr>
        <p:spPr>
          <a:xfrm>
            <a:off x="6349020" y="1150375"/>
            <a:ext cx="262521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800" b="1" dirty="0">
                <a:solidFill>
                  <a:srgbClr val="CA4161"/>
                </a:solidFill>
              </a:rPr>
              <a:t>DESCOMPLICA O FINANCÊS</a:t>
            </a:r>
          </a:p>
          <a:p>
            <a:pPr algn="ctr"/>
            <a:r>
              <a:rPr lang="pt-BR" sz="1800" dirty="0">
                <a:solidFill>
                  <a:srgbClr val="763347"/>
                </a:solidFill>
              </a:rPr>
              <a:t>Analisamos a situação do endividamento do usuário explicando de onde vem essas taxas.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CEA9AA3-1593-47CA-92CF-DC4F60E591D6}"/>
              </a:ext>
            </a:extLst>
          </p:cNvPr>
          <p:cNvSpPr/>
          <p:nvPr/>
        </p:nvSpPr>
        <p:spPr>
          <a:xfrm>
            <a:off x="6448652" y="5107460"/>
            <a:ext cx="22381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800" b="1" dirty="0">
                <a:solidFill>
                  <a:srgbClr val="CA4161"/>
                </a:solidFill>
              </a:rPr>
              <a:t>IMPARCIALIDADE BANCÁRIA  </a:t>
            </a:r>
          </a:p>
          <a:p>
            <a:pPr algn="ctr"/>
            <a:r>
              <a:rPr lang="pt-BR" sz="1800" dirty="0">
                <a:solidFill>
                  <a:srgbClr val="763347"/>
                </a:solidFill>
              </a:rPr>
              <a:t>O justo existe para te ajudar. </a:t>
            </a:r>
          </a:p>
        </p:txBody>
      </p:sp>
      <p:cxnSp>
        <p:nvCxnSpPr>
          <p:cNvPr id="17" name="Conector: Curvo 16">
            <a:extLst>
              <a:ext uri="{FF2B5EF4-FFF2-40B4-BE49-F238E27FC236}">
                <a16:creationId xmlns:a16="http://schemas.microsoft.com/office/drawing/2014/main" id="{4A0486BC-5296-421C-82F0-CF4C58CC1E93}"/>
              </a:ext>
            </a:extLst>
          </p:cNvPr>
          <p:cNvCxnSpPr>
            <a:cxnSpLocks/>
          </p:cNvCxnSpPr>
          <p:nvPr/>
        </p:nvCxnSpPr>
        <p:spPr>
          <a:xfrm rot="16200000" flipH="1">
            <a:off x="5746652" y="4855981"/>
            <a:ext cx="684000" cy="720000"/>
          </a:xfrm>
          <a:prstGeom prst="curvedConnector2">
            <a:avLst/>
          </a:prstGeom>
          <a:ln w="28575">
            <a:solidFill>
              <a:srgbClr val="76334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: Curvo 22">
            <a:extLst>
              <a:ext uri="{FF2B5EF4-FFF2-40B4-BE49-F238E27FC236}">
                <a16:creationId xmlns:a16="http://schemas.microsoft.com/office/drawing/2014/main" id="{E19B0900-1800-4A84-B7B6-82C31D0DAA06}"/>
              </a:ext>
            </a:extLst>
          </p:cNvPr>
          <p:cNvCxnSpPr>
            <a:cxnSpLocks/>
          </p:cNvCxnSpPr>
          <p:nvPr/>
        </p:nvCxnSpPr>
        <p:spPr>
          <a:xfrm flipV="1">
            <a:off x="6695768" y="2904701"/>
            <a:ext cx="1220349" cy="816579"/>
          </a:xfrm>
          <a:prstGeom prst="curvedConnector2">
            <a:avLst/>
          </a:prstGeom>
          <a:ln w="28575">
            <a:solidFill>
              <a:srgbClr val="76334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: Curvo 26">
            <a:extLst>
              <a:ext uri="{FF2B5EF4-FFF2-40B4-BE49-F238E27FC236}">
                <a16:creationId xmlns:a16="http://schemas.microsoft.com/office/drawing/2014/main" id="{D372060B-696E-4558-A023-5335D784BD02}"/>
              </a:ext>
            </a:extLst>
          </p:cNvPr>
          <p:cNvCxnSpPr>
            <a:cxnSpLocks/>
          </p:cNvCxnSpPr>
          <p:nvPr/>
        </p:nvCxnSpPr>
        <p:spPr>
          <a:xfrm rot="10800000">
            <a:off x="2344994" y="3738593"/>
            <a:ext cx="1224116" cy="564309"/>
          </a:xfrm>
          <a:prstGeom prst="curvedConnector2">
            <a:avLst/>
          </a:prstGeom>
          <a:ln w="28575">
            <a:solidFill>
              <a:srgbClr val="76334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1634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A41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8DED43D-BCBC-4F62-BFF5-86258B2AF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540" y="2239368"/>
            <a:ext cx="3812921" cy="2379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5006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539AF1-2C64-459E-B7CB-FA90F3E76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4734"/>
            <a:ext cx="9144000" cy="514350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31616FD3-A209-4EBB-A94D-C883881661A1}"/>
              </a:ext>
            </a:extLst>
          </p:cNvPr>
          <p:cNvSpPr txBox="1"/>
          <p:nvPr/>
        </p:nvSpPr>
        <p:spPr>
          <a:xfrm>
            <a:off x="6612957" y="6320305"/>
            <a:ext cx="17074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C00000"/>
                </a:solidFill>
                <a:latin typeface="Mistral" panose="03090702030407020403" pitchFamily="66" charset="0"/>
              </a:rPr>
              <a:t>Receitas</a:t>
            </a:r>
          </a:p>
        </p:txBody>
      </p:sp>
      <p:pic>
        <p:nvPicPr>
          <p:cNvPr id="4" name="Picture 57">
            <a:extLst>
              <a:ext uri="{FF2B5EF4-FFF2-40B4-BE49-F238E27FC236}">
                <a16:creationId xmlns:a16="http://schemas.microsoft.com/office/drawing/2014/main" id="{B8E5A323-00CA-4C92-8D1E-2D31D42FEB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0800000">
            <a:off x="4406382" y="4452224"/>
            <a:ext cx="4029693" cy="2098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Google Shape;84;p13">
            <a:extLst>
              <a:ext uri="{FF2B5EF4-FFF2-40B4-BE49-F238E27FC236}">
                <a16:creationId xmlns:a16="http://schemas.microsoft.com/office/drawing/2014/main" id="{A0B09BCF-1C79-4C3C-989F-D702858D7F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1" dirty="0">
                <a:solidFill>
                  <a:srgbClr val="CA4161"/>
                </a:solidFill>
                <a:latin typeface="+mj-lt"/>
              </a:rPr>
              <a:t>BUSINESS CANVAS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56FA3AF-F045-4B92-BC17-CA4372F2FD59}"/>
              </a:ext>
            </a:extLst>
          </p:cNvPr>
          <p:cNvSpPr txBox="1"/>
          <p:nvPr/>
        </p:nvSpPr>
        <p:spPr>
          <a:xfrm>
            <a:off x="2807873" y="6336897"/>
            <a:ext cx="17074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C00000"/>
                </a:solidFill>
                <a:latin typeface="Mistral" panose="03090702030407020403" pitchFamily="66" charset="0"/>
              </a:rPr>
              <a:t>Despesas</a:t>
            </a:r>
          </a:p>
        </p:txBody>
      </p:sp>
      <p:pic>
        <p:nvPicPr>
          <p:cNvPr id="8" name="Picture 57">
            <a:extLst>
              <a:ext uri="{FF2B5EF4-FFF2-40B4-BE49-F238E27FC236}">
                <a16:creationId xmlns:a16="http://schemas.microsoft.com/office/drawing/2014/main" id="{B1214DCD-795C-436E-B917-B9FF8786FB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0800000">
            <a:off x="793027" y="4321554"/>
            <a:ext cx="4029693" cy="2098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555395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84;p13">
            <a:extLst>
              <a:ext uri="{FF2B5EF4-FFF2-40B4-BE49-F238E27FC236}">
                <a16:creationId xmlns:a16="http://schemas.microsoft.com/office/drawing/2014/main" id="{A0B09BCF-1C79-4C3C-989F-D702858D7F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1" dirty="0">
                <a:solidFill>
                  <a:srgbClr val="CA4161"/>
                </a:solidFill>
                <a:latin typeface="+mj-lt"/>
              </a:rPr>
              <a:t>COMO VIABILIZAR</a:t>
            </a:r>
          </a:p>
        </p:txBody>
      </p:sp>
      <p:graphicFrame>
        <p:nvGraphicFramePr>
          <p:cNvPr id="9" name="Tabela 8">
            <a:extLst>
              <a:ext uri="{FF2B5EF4-FFF2-40B4-BE49-F238E27FC236}">
                <a16:creationId xmlns:a16="http://schemas.microsoft.com/office/drawing/2014/main" id="{62AA829E-CFE5-436B-B9E4-5848C01475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1389792"/>
              </p:ext>
            </p:extLst>
          </p:nvPr>
        </p:nvGraphicFramePr>
        <p:xfrm>
          <a:off x="457198" y="2111231"/>
          <a:ext cx="6961740" cy="1728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22748">
                  <a:extLst>
                    <a:ext uri="{9D8B030D-6E8A-4147-A177-3AD203B41FA5}">
                      <a16:colId xmlns:a16="http://schemas.microsoft.com/office/drawing/2014/main" val="2497256783"/>
                    </a:ext>
                  </a:extLst>
                </a:gridCol>
                <a:gridCol w="722748">
                  <a:extLst>
                    <a:ext uri="{9D8B030D-6E8A-4147-A177-3AD203B41FA5}">
                      <a16:colId xmlns:a16="http://schemas.microsoft.com/office/drawing/2014/main" val="2215212842"/>
                    </a:ext>
                  </a:extLst>
                </a:gridCol>
                <a:gridCol w="722748">
                  <a:extLst>
                    <a:ext uri="{9D8B030D-6E8A-4147-A177-3AD203B41FA5}">
                      <a16:colId xmlns:a16="http://schemas.microsoft.com/office/drawing/2014/main" val="727756486"/>
                    </a:ext>
                  </a:extLst>
                </a:gridCol>
                <a:gridCol w="722748">
                  <a:extLst>
                    <a:ext uri="{9D8B030D-6E8A-4147-A177-3AD203B41FA5}">
                      <a16:colId xmlns:a16="http://schemas.microsoft.com/office/drawing/2014/main" val="3416930601"/>
                    </a:ext>
                  </a:extLst>
                </a:gridCol>
                <a:gridCol w="722748">
                  <a:extLst>
                    <a:ext uri="{9D8B030D-6E8A-4147-A177-3AD203B41FA5}">
                      <a16:colId xmlns:a16="http://schemas.microsoft.com/office/drawing/2014/main" val="3720882447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2862205166"/>
                    </a:ext>
                  </a:extLst>
                </a:gridCol>
                <a:gridCol w="1836000">
                  <a:extLst>
                    <a:ext uri="{9D8B030D-6E8A-4147-A177-3AD203B41FA5}">
                      <a16:colId xmlns:a16="http://schemas.microsoft.com/office/drawing/2014/main" val="916530716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  <a:latin typeface="+mj-lt"/>
                        </a:rPr>
                        <a:t>Hora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  <a:latin typeface="+mj-lt"/>
                        </a:rPr>
                        <a:t>Unidade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  <a:latin typeface="+mj-lt"/>
                        </a:rPr>
                        <a:t>Valor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  <a:latin typeface="+mj-lt"/>
                        </a:rPr>
                        <a:t>Total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8364569"/>
                  </a:ext>
                </a:extLst>
              </a:tr>
              <a:tr h="2880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  <a:latin typeface="+mj-lt"/>
                        </a:rPr>
                        <a:t>Recurso Humano</a:t>
                      </a:r>
                      <a:endParaRPr lang="pt-BR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  <a:latin typeface="+mj-lt"/>
                        </a:rPr>
                        <a:t>44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  <a:latin typeface="+mj-lt"/>
                        </a:rPr>
                        <a:t>6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  <a:latin typeface="+mj-lt"/>
                        </a:rPr>
                        <a:t> R$  20,00 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  <a:latin typeface="+mj-lt"/>
                        </a:rPr>
                        <a:t> R$                5.280,00 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0186603"/>
                  </a:ext>
                </a:extLst>
              </a:tr>
              <a:tr h="2880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  <a:latin typeface="+mj-lt"/>
                        </a:rPr>
                        <a:t>Consultor</a:t>
                      </a:r>
                      <a:endParaRPr lang="pt-BR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  <a:latin typeface="+mj-lt"/>
                        </a:rPr>
                        <a:t>44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  <a:latin typeface="+mj-lt"/>
                        </a:rPr>
                        <a:t>1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  <a:latin typeface="+mj-lt"/>
                        </a:rPr>
                        <a:t> R$  20,00 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  <a:latin typeface="+mj-lt"/>
                        </a:rPr>
                        <a:t> R$                    880,00 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2397696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  <a:latin typeface="+mj-lt"/>
                        </a:rPr>
                        <a:t>Domínio</a:t>
                      </a:r>
                      <a:endParaRPr lang="pt-BR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  <a:latin typeface="+mj-lt"/>
                        </a:rPr>
                        <a:t> R$  40,00 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  <a:latin typeface="+mj-lt"/>
                        </a:rPr>
                        <a:t> R$                      40,00 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6349663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3727517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b="1" u="none" strike="noStrike" dirty="0">
                          <a:effectLst/>
                          <a:latin typeface="+mj-lt"/>
                        </a:rPr>
                        <a:t> R$                6.200,00 </a:t>
                      </a:r>
                      <a:endParaRPr lang="pt-BR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2591572"/>
                  </a:ext>
                </a:extLst>
              </a:tr>
            </a:tbl>
          </a:graphicData>
        </a:graphic>
      </p:graphicFrame>
      <p:sp>
        <p:nvSpPr>
          <p:cNvPr id="11" name="Retângulo 10">
            <a:extLst>
              <a:ext uri="{FF2B5EF4-FFF2-40B4-BE49-F238E27FC236}">
                <a16:creationId xmlns:a16="http://schemas.microsoft.com/office/drawing/2014/main" id="{3574B6DE-63BF-4268-9E6C-03BB4BD32003}"/>
              </a:ext>
            </a:extLst>
          </p:cNvPr>
          <p:cNvSpPr/>
          <p:nvPr/>
        </p:nvSpPr>
        <p:spPr>
          <a:xfrm>
            <a:off x="457198" y="1649566"/>
            <a:ext cx="52061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800" b="1" dirty="0">
                <a:solidFill>
                  <a:srgbClr val="CA4161"/>
                </a:solidFill>
              </a:rPr>
              <a:t>Investimento Inicial</a:t>
            </a:r>
          </a:p>
          <a:p>
            <a:r>
              <a:rPr lang="pt-BR" sz="1800" dirty="0">
                <a:solidFill>
                  <a:srgbClr val="763347"/>
                </a:solidFill>
              </a:rPr>
              <a:t>.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F6ACB688-50EC-4BD5-A624-017CBB2C49E6}"/>
              </a:ext>
            </a:extLst>
          </p:cNvPr>
          <p:cNvSpPr/>
          <p:nvPr/>
        </p:nvSpPr>
        <p:spPr>
          <a:xfrm>
            <a:off x="457198" y="4398367"/>
            <a:ext cx="52061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800" b="1" dirty="0">
                <a:solidFill>
                  <a:srgbClr val="CA4161"/>
                </a:solidFill>
              </a:rPr>
              <a:t>Manutenção</a:t>
            </a:r>
          </a:p>
          <a:p>
            <a:r>
              <a:rPr lang="pt-BR" sz="1800" dirty="0">
                <a:solidFill>
                  <a:srgbClr val="763347"/>
                </a:solidFill>
              </a:rPr>
              <a:t>.</a:t>
            </a:r>
          </a:p>
        </p:txBody>
      </p:sp>
      <p:graphicFrame>
        <p:nvGraphicFramePr>
          <p:cNvPr id="13" name="Tabela 12">
            <a:extLst>
              <a:ext uri="{FF2B5EF4-FFF2-40B4-BE49-F238E27FC236}">
                <a16:creationId xmlns:a16="http://schemas.microsoft.com/office/drawing/2014/main" id="{6F9B079C-E605-4245-AAC8-3DA30C29D6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9260924"/>
              </p:ext>
            </p:extLst>
          </p:nvPr>
        </p:nvGraphicFramePr>
        <p:xfrm>
          <a:off x="457198" y="4793172"/>
          <a:ext cx="7285740" cy="13373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22748">
                  <a:extLst>
                    <a:ext uri="{9D8B030D-6E8A-4147-A177-3AD203B41FA5}">
                      <a16:colId xmlns:a16="http://schemas.microsoft.com/office/drawing/2014/main" val="4119011688"/>
                    </a:ext>
                  </a:extLst>
                </a:gridCol>
                <a:gridCol w="722748">
                  <a:extLst>
                    <a:ext uri="{9D8B030D-6E8A-4147-A177-3AD203B41FA5}">
                      <a16:colId xmlns:a16="http://schemas.microsoft.com/office/drawing/2014/main" val="4069905279"/>
                    </a:ext>
                  </a:extLst>
                </a:gridCol>
                <a:gridCol w="722748">
                  <a:extLst>
                    <a:ext uri="{9D8B030D-6E8A-4147-A177-3AD203B41FA5}">
                      <a16:colId xmlns:a16="http://schemas.microsoft.com/office/drawing/2014/main" val="3947678323"/>
                    </a:ext>
                  </a:extLst>
                </a:gridCol>
                <a:gridCol w="722748">
                  <a:extLst>
                    <a:ext uri="{9D8B030D-6E8A-4147-A177-3AD203B41FA5}">
                      <a16:colId xmlns:a16="http://schemas.microsoft.com/office/drawing/2014/main" val="2267367165"/>
                    </a:ext>
                  </a:extLst>
                </a:gridCol>
                <a:gridCol w="722748">
                  <a:extLst>
                    <a:ext uri="{9D8B030D-6E8A-4147-A177-3AD203B41FA5}">
                      <a16:colId xmlns:a16="http://schemas.microsoft.com/office/drawing/2014/main" val="4157354529"/>
                    </a:ext>
                  </a:extLst>
                </a:gridCol>
                <a:gridCol w="1836000">
                  <a:extLst>
                    <a:ext uri="{9D8B030D-6E8A-4147-A177-3AD203B41FA5}">
                      <a16:colId xmlns:a16="http://schemas.microsoft.com/office/drawing/2014/main" val="416728173"/>
                    </a:ext>
                  </a:extLst>
                </a:gridCol>
                <a:gridCol w="1836000">
                  <a:extLst>
                    <a:ext uri="{9D8B030D-6E8A-4147-A177-3AD203B41FA5}">
                      <a16:colId xmlns:a16="http://schemas.microsoft.com/office/drawing/2014/main" val="93987355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effectLst/>
                          <a:latin typeface="+mj-lt"/>
                        </a:rPr>
                        <a:t>Hora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>
                          <a:effectLst/>
                          <a:latin typeface="+mj-lt"/>
                        </a:rPr>
                        <a:t>Unidade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effectLst/>
                          <a:latin typeface="+mj-lt"/>
                        </a:rPr>
                        <a:t>Valor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>
                          <a:effectLst/>
                          <a:latin typeface="+mj-lt"/>
                        </a:rPr>
                        <a:t>Total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0288303"/>
                  </a:ext>
                </a:extLst>
              </a:tr>
              <a:tr h="1905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  <a:latin typeface="+mj-lt"/>
                        </a:rPr>
                        <a:t>Recurso Humano</a:t>
                      </a:r>
                      <a:endParaRPr lang="pt-BR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effectLst/>
                          <a:latin typeface="+mj-lt"/>
                        </a:rPr>
                        <a:t>22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>
                          <a:effectLst/>
                          <a:latin typeface="+mj-lt"/>
                        </a:rPr>
                        <a:t>3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effectLst/>
                          <a:latin typeface="+mj-lt"/>
                        </a:rPr>
                        <a:t> R$  20,00 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effectLst/>
                          <a:latin typeface="+mj-lt"/>
                        </a:rPr>
                        <a:t> R$                1.320,00 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3649880"/>
                  </a:ext>
                </a:extLst>
              </a:tr>
              <a:tr h="1905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  <a:latin typeface="+mj-lt"/>
                        </a:rPr>
                        <a:t>Consultor</a:t>
                      </a:r>
                      <a:endParaRPr lang="pt-BR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>
                          <a:effectLst/>
                          <a:latin typeface="+mj-lt"/>
                        </a:rPr>
                        <a:t>22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>
                          <a:effectLst/>
                          <a:latin typeface="+mj-lt"/>
                        </a:rPr>
                        <a:t>1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effectLst/>
                          <a:latin typeface="+mj-lt"/>
                        </a:rPr>
                        <a:t> R$  20,00 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effectLst/>
                          <a:latin typeface="+mj-lt"/>
                        </a:rPr>
                        <a:t> R$                      20,00 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3502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pt-BR" sz="1400" b="1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97616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057764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u="none" strike="noStrike" dirty="0">
                          <a:effectLst/>
                          <a:latin typeface="+mj-lt"/>
                        </a:rPr>
                        <a:t> R$                1.340,00 </a:t>
                      </a:r>
                      <a:endParaRPr lang="pt-BR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84366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4551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A41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B5997F40-4CBD-4CA7-A787-9280D56FB1C9}"/>
              </a:ext>
            </a:extLst>
          </p:cNvPr>
          <p:cNvSpPr txBox="1"/>
          <p:nvPr/>
        </p:nvSpPr>
        <p:spPr>
          <a:xfrm>
            <a:off x="501445" y="691525"/>
            <a:ext cx="82443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200" b="1" dirty="0">
                <a:solidFill>
                  <a:schemeClr val="bg1"/>
                </a:solidFill>
              </a:rPr>
              <a:t>ESTRATÉGIAS DE DIVULGAÇÃO</a:t>
            </a:r>
          </a:p>
        </p:txBody>
      </p:sp>
    </p:spTree>
    <p:extLst>
      <p:ext uri="{BB962C8B-B14F-4D97-AF65-F5344CB8AC3E}">
        <p14:creationId xmlns:p14="http://schemas.microsoft.com/office/powerpoint/2010/main" val="5995720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232</Words>
  <Application>Microsoft Office PowerPoint</Application>
  <PresentationFormat>Apresentação na tela (4:3)</PresentationFormat>
  <Paragraphs>83</Paragraphs>
  <Slides>17</Slides>
  <Notes>5</Notes>
  <HiddenSlides>6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1" baseType="lpstr">
      <vt:lpstr>Arial</vt:lpstr>
      <vt:lpstr>Calibri</vt:lpstr>
      <vt:lpstr>Mistral</vt:lpstr>
      <vt:lpstr>Tema do Office</vt:lpstr>
      <vt:lpstr>Apresentação do PowerPoint</vt:lpstr>
      <vt:lpstr>Apresentação do PowerPoint</vt:lpstr>
      <vt:lpstr>NOSSO LOGO</vt:lpstr>
      <vt:lpstr>Apresentação do PowerPoint</vt:lpstr>
      <vt:lpstr>O JUSTICEIRO</vt:lpstr>
      <vt:lpstr>Apresentação do PowerPoint</vt:lpstr>
      <vt:lpstr>BUSINESS CANVAS</vt:lpstr>
      <vt:lpstr>COMO VIABILIZAR</vt:lpstr>
      <vt:lpstr>Apresentação do PowerPoint</vt:lpstr>
      <vt:lpstr>CANAIS DE DIVULGAÇÃO</vt:lpstr>
      <vt:lpstr>Apresentação do PowerPoint</vt:lpstr>
      <vt:lpstr>Apresentação do PowerPoint</vt:lpstr>
      <vt:lpstr>Apresentação do PowerPoint</vt:lpstr>
      <vt:lpstr>Apresentação do PowerPoint</vt:lpstr>
      <vt:lpstr>VALIDAÇÃO DA IDEIA</vt:lpstr>
      <vt:lpstr>VALIDAÇÃO DA IDEIA</vt:lpstr>
      <vt:lpstr>VALIDAÇÃO DA IDEIA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Priscila Bibiana Viegas</dc:creator>
  <cp:lastModifiedBy>Priscila Bibiana Viegas</cp:lastModifiedBy>
  <cp:revision>21</cp:revision>
  <dcterms:modified xsi:type="dcterms:W3CDTF">2018-09-02T19:04:47Z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9deea41-824f-4c3c-afd5-7afdfc16eee8_Enabled">
    <vt:lpwstr>True</vt:lpwstr>
  </property>
  <property fmtid="{D5CDD505-2E9C-101B-9397-08002B2CF9AE}" pid="3" name="MSIP_Label_99deea41-824f-4c3c-afd5-7afdfc16eee8_SiteId">
    <vt:lpwstr>3223964c-6e1f-48ba-b705-423351281a8c</vt:lpwstr>
  </property>
  <property fmtid="{D5CDD505-2E9C-101B-9397-08002B2CF9AE}" pid="4" name="MSIP_Label_99deea41-824f-4c3c-afd5-7afdfc16eee8_Ref">
    <vt:lpwstr>https://api.informationprotection.azure.com/api/3223964c-6e1f-48ba-b705-423351281a8c</vt:lpwstr>
  </property>
  <property fmtid="{D5CDD505-2E9C-101B-9397-08002B2CF9AE}" pid="5" name="MSIP_Label_99deea41-824f-4c3c-afd5-7afdfc16eee8_SetBy">
    <vt:lpwstr>priscila_viegas@sicredi.com.br</vt:lpwstr>
  </property>
  <property fmtid="{D5CDD505-2E9C-101B-9397-08002B2CF9AE}" pid="6" name="MSIP_Label_99deea41-824f-4c3c-afd5-7afdfc16eee8_SetDate">
    <vt:lpwstr>2018-09-02T16:04:45.4488245-03:00</vt:lpwstr>
  </property>
  <property fmtid="{D5CDD505-2E9C-101B-9397-08002B2CF9AE}" pid="7" name="MSIP_Label_99deea41-824f-4c3c-afd5-7afdfc16eee8_Name">
    <vt:lpwstr>Uso Interno</vt:lpwstr>
  </property>
  <property fmtid="{D5CDD505-2E9C-101B-9397-08002B2CF9AE}" pid="8" name="MSIP_Label_99deea41-824f-4c3c-afd5-7afdfc16eee8_Application">
    <vt:lpwstr>Microsoft Azure Information Protection</vt:lpwstr>
  </property>
  <property fmtid="{D5CDD505-2E9C-101B-9397-08002B2CF9AE}" pid="9" name="MSIP_Label_99deea41-824f-4c3c-afd5-7afdfc16eee8_Extended_MSFT_Method">
    <vt:lpwstr>Automatic</vt:lpwstr>
  </property>
  <property fmtid="{D5CDD505-2E9C-101B-9397-08002B2CF9AE}" pid="10" name="Sensitivity">
    <vt:lpwstr>Uso Interno</vt:lpwstr>
  </property>
</Properties>
</file>